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65" r:id="rId5"/>
    <p:sldId id="268" r:id="rId6"/>
    <p:sldId id="269" r:id="rId7"/>
    <p:sldId id="270" r:id="rId8"/>
    <p:sldId id="267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12" autoAdjust="0"/>
    <p:restoredTop sz="94660"/>
  </p:normalViewPr>
  <p:slideViewPr>
    <p:cSldViewPr>
      <p:cViewPr>
        <p:scale>
          <a:sx n="75" d="100"/>
          <a:sy n="75" d="100"/>
        </p:scale>
        <p:origin x="-137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40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15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71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4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145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618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72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53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86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225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5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DC802-4EB9-46ED-A768-2ED548225002}" type="datetimeFigureOut">
              <a:rPr lang="ru-RU" smtClean="0"/>
              <a:t>28.09.2015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69E79-8110-4EF5-800D-6042BE610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509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Торговля пиломатериалами 2015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Взгляд из ММ-Ефимовский, Россия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5976" y="4797152"/>
            <a:ext cx="4392488" cy="100811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dirty="0" smtClean="0"/>
              <a:t>Павел Старков</a:t>
            </a:r>
            <a:endParaRPr lang="en-US" dirty="0" smtClean="0"/>
          </a:p>
          <a:p>
            <a:pPr algn="l"/>
            <a:r>
              <a:rPr lang="ru-RU" dirty="0" smtClean="0"/>
              <a:t>Директор по продаже и логистике</a:t>
            </a:r>
            <a:endParaRPr lang="en-US" dirty="0" smtClean="0"/>
          </a:p>
          <a:p>
            <a:pPr algn="l"/>
            <a:r>
              <a:rPr lang="ru-RU" dirty="0" smtClean="0"/>
              <a:t>ООО ММ-Ефимовский</a:t>
            </a:r>
            <a:endParaRPr lang="en-US" dirty="0" smtClean="0"/>
          </a:p>
          <a:p>
            <a:pPr algn="l"/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47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3200" dirty="0" smtClean="0"/>
              <a:t>Динамика колебаний валют</a:t>
            </a:r>
            <a:r>
              <a:rPr lang="en-US" sz="3200" dirty="0" smtClean="0"/>
              <a:t> </a:t>
            </a:r>
            <a:r>
              <a:rPr lang="en-US" sz="3200" dirty="0" smtClean="0"/>
              <a:t>KZT , </a:t>
            </a:r>
            <a:r>
              <a:rPr lang="en-US" sz="3200" dirty="0" smtClean="0"/>
              <a:t>AZN</a:t>
            </a:r>
            <a:endParaRPr lang="ru-RU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33056"/>
            <a:ext cx="7848872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770485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2181672" y="1700808"/>
            <a:ext cx="0" cy="18002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716016" y="1700808"/>
            <a:ext cx="0" cy="18002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380312" y="1700808"/>
            <a:ext cx="0" cy="18002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1672" y="4437112"/>
            <a:ext cx="0" cy="18002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788024" y="4437112"/>
            <a:ext cx="0" cy="18002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524328" y="4437112"/>
            <a:ext cx="0" cy="18002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755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flipV="1">
            <a:off x="2181672" y="1772816"/>
            <a:ext cx="0" cy="158417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7920880" cy="2459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15" y="3565615"/>
            <a:ext cx="7697985" cy="3064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Straight Connector 13"/>
          <p:cNvCxnSpPr/>
          <p:nvPr/>
        </p:nvCxnSpPr>
        <p:spPr>
          <a:xfrm flipV="1">
            <a:off x="2123728" y="1700808"/>
            <a:ext cx="0" cy="174374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716016" y="1700808"/>
            <a:ext cx="0" cy="174374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452320" y="1693034"/>
            <a:ext cx="0" cy="174374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190503" y="4221088"/>
            <a:ext cx="0" cy="21757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788024" y="4221088"/>
            <a:ext cx="0" cy="210378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7380312" y="4221088"/>
            <a:ext cx="0" cy="210378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3"/>
          <p:cNvSpPr txBox="1">
            <a:spLocks noGrp="1"/>
          </p:cNvSpPr>
          <p:nvPr>
            <p:ph type="title"/>
          </p:nvPr>
        </p:nvSpPr>
        <p:spPr>
          <a:xfrm>
            <a:off x="508075" y="731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/>
              <a:t>Динамика колебаний валют</a:t>
            </a:r>
            <a:r>
              <a:rPr lang="en-US" sz="3200" dirty="0"/>
              <a:t> CNY </a:t>
            </a:r>
            <a:r>
              <a:rPr lang="en-US" sz="3200" dirty="0" smtClean="0"/>
              <a:t>, </a:t>
            </a:r>
            <a:r>
              <a:rPr lang="en-US" sz="3200" dirty="0" smtClean="0"/>
              <a:t>EGP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1367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55982"/>
            <a:ext cx="7776864" cy="2850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7776864" cy="2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2181672" y="1772816"/>
            <a:ext cx="0" cy="158417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452320" y="1772816"/>
            <a:ext cx="0" cy="158417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755257" y="1772816"/>
            <a:ext cx="0" cy="158417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2182119" y="4293095"/>
            <a:ext cx="447" cy="2011313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4757539" y="4299172"/>
            <a:ext cx="447" cy="2011313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7451873" y="4278981"/>
            <a:ext cx="447" cy="2011313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3"/>
          <p:cNvSpPr txBox="1">
            <a:spLocks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/>
              <a:t>Динамика колебаний валют</a:t>
            </a:r>
            <a:r>
              <a:rPr lang="en-US" sz="3200" dirty="0" smtClean="0"/>
              <a:t> </a:t>
            </a:r>
            <a:r>
              <a:rPr lang="en-US" sz="3200" dirty="0" smtClean="0"/>
              <a:t>EUR , USD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026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32817" y="19776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Ситуация на рынках продаж</a:t>
            </a:r>
            <a:r>
              <a:rPr lang="en-US" sz="3200" dirty="0" smtClean="0"/>
              <a:t>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Asia &amp; Pacific</a:t>
            </a:r>
            <a:endParaRPr lang="ru-RU" sz="3200" dirty="0"/>
          </a:p>
        </p:txBody>
      </p:sp>
      <p:sp>
        <p:nvSpPr>
          <p:cNvPr id="4" name="Textplatzhalter 2"/>
          <p:cNvSpPr txBox="1">
            <a:spLocks/>
          </p:cNvSpPr>
          <p:nvPr/>
        </p:nvSpPr>
        <p:spPr>
          <a:xfrm>
            <a:off x="274762" y="1340768"/>
            <a:ext cx="8545710" cy="4968552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defRPr sz="2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2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kern="0" dirty="0" smtClean="0">
                <a:solidFill>
                  <a:srgbClr val="000000"/>
                </a:solidFill>
              </a:rPr>
              <a:t>ЯПОНИЯ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:</a:t>
            </a:r>
            <a:r>
              <a:rPr lang="en-GB" sz="2400" kern="0" dirty="0">
                <a:solidFill>
                  <a:srgbClr val="000000"/>
                </a:solidFill>
              </a:rPr>
              <a:t>	</a:t>
            </a:r>
            <a:r>
              <a:rPr lang="ru-RU" sz="2400" kern="0" dirty="0" smtClean="0">
                <a:solidFill>
                  <a:srgbClr val="000000"/>
                </a:solidFill>
              </a:rPr>
              <a:t>Устойчивый спрос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,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складские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 запасы – под 			контролем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kern="0" dirty="0" smtClean="0">
                <a:solidFill>
                  <a:srgbClr val="000000"/>
                </a:solidFill>
              </a:rPr>
              <a:t>КИТАЙ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:	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Высокий уровень складских запасов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,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жесткая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			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конкуренция со стороны </a:t>
            </a:r>
            <a:r>
              <a:rPr lang="ru-RU" sz="2400" kern="0" dirty="0" smtClean="0">
                <a:solidFill>
                  <a:srgbClr val="000000"/>
                </a:solidFill>
              </a:rPr>
              <a:t>Российских и 				Скандинавских заводов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kern="0" dirty="0" smtClean="0">
                <a:solidFill>
                  <a:srgbClr val="000000"/>
                </a:solidFill>
              </a:rPr>
              <a:t>КОРЕЯ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: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	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Усиливающаяся конкуренция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 со стороны 				Центральной Европы, стран Балтики и 				Скандинавии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r>
              <a:rPr lang="ru-RU" sz="2400" dirty="0" smtClean="0"/>
              <a:t>ИНДИЯ</a:t>
            </a:r>
            <a:r>
              <a:rPr lang="en-GB" sz="2400" dirty="0" smtClean="0"/>
              <a:t>:</a:t>
            </a:r>
            <a:r>
              <a:rPr lang="en-GB" sz="2400" dirty="0"/>
              <a:t>	</a:t>
            </a:r>
            <a:r>
              <a:rPr lang="ru-RU" sz="2400" dirty="0" smtClean="0"/>
              <a:t>Рост спроса пр</a:t>
            </a:r>
            <a:r>
              <a:rPr lang="ru-RU" sz="2400" dirty="0" smtClean="0"/>
              <a:t>и стабильных ценах </a:t>
            </a:r>
            <a:endParaRPr lang="en-GB" sz="240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64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32817" y="16631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/>
              <a:t>Ситуация на рынках продаж</a:t>
            </a:r>
            <a:r>
              <a:rPr lang="en-US" sz="3200" dirty="0" smtClean="0"/>
              <a:t>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MENA</a:t>
            </a:r>
            <a:endParaRPr lang="ru-RU" sz="3200" dirty="0"/>
          </a:p>
        </p:txBody>
      </p:sp>
      <p:sp>
        <p:nvSpPr>
          <p:cNvPr id="4" name="Textplatzhalter 2"/>
          <p:cNvSpPr txBox="1">
            <a:spLocks/>
          </p:cNvSpPr>
          <p:nvPr/>
        </p:nvSpPr>
        <p:spPr>
          <a:xfrm>
            <a:off x="274762" y="1340768"/>
            <a:ext cx="8545710" cy="4968552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defRPr sz="2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2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kern="0" noProof="0" dirty="0" smtClean="0">
                <a:solidFill>
                  <a:srgbClr val="000000"/>
                </a:solidFill>
              </a:rPr>
              <a:t>ОАЭ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: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		</a:t>
            </a:r>
            <a:r>
              <a:rPr lang="ru-RU" sz="2400" kern="0" dirty="0" smtClean="0">
                <a:solidFill>
                  <a:srgbClr val="000000"/>
                </a:solidFill>
              </a:rPr>
              <a:t>Подъем рынка недвижимости. Строительство и 			развитие проектов государственной 				инфраструктуры</a:t>
            </a:r>
            <a:endParaRPr kumimoji="0" lang="en-GB" sz="2400" b="0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kern="0" noProof="0" dirty="0" smtClean="0">
                <a:solidFill>
                  <a:srgbClr val="000000"/>
                </a:solidFill>
              </a:rPr>
              <a:t>СА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: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	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	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Ликвидность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 и доходность торговли под 				вопросом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kern="0" dirty="0" smtClean="0">
                <a:solidFill>
                  <a:srgbClr val="000000"/>
                </a:solidFill>
              </a:rPr>
              <a:t>Египет и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	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Стабильный уровень потребления при низком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Марокко :	уровне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 </a:t>
            </a:r>
            <a:r>
              <a:rPr lang="ru-RU" sz="2400" kern="0" noProof="0" dirty="0" smtClean="0">
                <a:solidFill>
                  <a:srgbClr val="000000"/>
                </a:solidFill>
              </a:rPr>
              <a:t>кредитоспособности 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dirty="0" smtClean="0">
                <a:solidFill>
                  <a:srgbClr val="000000"/>
                </a:solidFill>
              </a:rPr>
              <a:t>	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r>
              <a:rPr lang="ru-RU" sz="2400" dirty="0" smtClean="0"/>
              <a:t>Иран</a:t>
            </a:r>
            <a:r>
              <a:rPr lang="en-GB" sz="2400" dirty="0" smtClean="0"/>
              <a:t>:</a:t>
            </a:r>
            <a:r>
              <a:rPr lang="en-GB" sz="2400" dirty="0"/>
              <a:t>		</a:t>
            </a:r>
            <a:r>
              <a:rPr lang="ru-RU" sz="2400" dirty="0" smtClean="0"/>
              <a:t>Отмена санкций как шанс увеличения 				предложения ?</a:t>
            </a:r>
            <a:endParaRPr kumimoji="0" lang="en-GB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40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32817" y="16631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/>
              <a:t>Ситуация на рынках продаж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Baltics &amp; Russia</a:t>
            </a:r>
            <a:endParaRPr lang="ru-RU" sz="3200" dirty="0"/>
          </a:p>
        </p:txBody>
      </p:sp>
      <p:sp>
        <p:nvSpPr>
          <p:cNvPr id="4" name="Textplatzhalter 2"/>
          <p:cNvSpPr txBox="1">
            <a:spLocks/>
          </p:cNvSpPr>
          <p:nvPr/>
        </p:nvSpPr>
        <p:spPr>
          <a:xfrm>
            <a:off x="274762" y="1340768"/>
            <a:ext cx="8545710" cy="4968552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defRPr sz="2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2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noProof="0" dirty="0" smtClean="0">
                <a:solidFill>
                  <a:srgbClr val="000000"/>
                </a:solidFill>
              </a:rPr>
              <a:t>FIN	   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: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	</a:t>
            </a:r>
            <a:r>
              <a:rPr lang="ru-RU" sz="2400" kern="0" dirty="0" smtClean="0">
                <a:solidFill>
                  <a:srgbClr val="000000"/>
                </a:solidFill>
              </a:rPr>
              <a:t>Избыток предложения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,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снижени</a:t>
            </a:r>
            <a:r>
              <a:rPr lang="ru-RU" sz="2400" kern="0" dirty="0">
                <a:solidFill>
                  <a:srgbClr val="000000"/>
                </a:solidFill>
              </a:rPr>
              <a:t>е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 цен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noProof="0" dirty="0" smtClean="0">
                <a:solidFill>
                  <a:srgbClr val="000000"/>
                </a:solidFill>
              </a:rPr>
              <a:t>LVA/LTU 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: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	</a:t>
            </a:r>
            <a:r>
              <a:rPr lang="ru-RU" sz="2400" kern="0" dirty="0" smtClean="0">
                <a:solidFill>
                  <a:srgbClr val="000000"/>
                </a:solidFill>
              </a:rPr>
              <a:t>Стабильные объемы</a:t>
            </a:r>
            <a:r>
              <a:rPr lang="en-GB" sz="2400" kern="0" dirty="0" smtClean="0">
                <a:solidFill>
                  <a:srgbClr val="000000"/>
                </a:solidFill>
              </a:rPr>
              <a:t>, </a:t>
            </a:r>
            <a:r>
              <a:rPr lang="ru-RU" sz="2400" kern="0" dirty="0" smtClean="0">
                <a:solidFill>
                  <a:srgbClr val="000000"/>
                </a:solidFill>
              </a:rPr>
              <a:t>Инвестиции в ОС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lvl="0">
              <a:defRPr/>
            </a:pPr>
            <a:r>
              <a:rPr lang="en-GB" sz="2400" kern="0" dirty="0" smtClean="0">
                <a:solidFill>
                  <a:srgbClr val="000000"/>
                </a:solidFill>
              </a:rPr>
              <a:t>EST </a:t>
            </a:r>
            <a:r>
              <a:rPr lang="en-GB" sz="2400" kern="0" dirty="0" smtClean="0">
                <a:solidFill>
                  <a:srgbClr val="000000"/>
                </a:solidFill>
              </a:rPr>
              <a:t> 	   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: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	</a:t>
            </a:r>
            <a:r>
              <a:rPr lang="ru-RU" sz="2400" kern="0" dirty="0" smtClean="0">
                <a:solidFill>
                  <a:srgbClr val="000000"/>
                </a:solidFill>
              </a:rPr>
              <a:t>Стабильные </a:t>
            </a:r>
            <a:r>
              <a:rPr lang="ru-RU" sz="2400" kern="0" dirty="0">
                <a:solidFill>
                  <a:srgbClr val="000000"/>
                </a:solidFill>
              </a:rPr>
              <a:t>объемы</a:t>
            </a:r>
            <a:r>
              <a:rPr kumimoji="0" lang="en-GB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, 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Инвестиции в НОВЫЕ 			производственные мощности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,  M&amp;A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сделки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,</a:t>
            </a:r>
            <a:r>
              <a:rPr kumimoji="0" lang="en-GB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 			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Примеры замещения производства продукции, 			ранее производимой в Скандинавии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r>
              <a:rPr lang="en-GB" sz="2400" dirty="0" smtClean="0"/>
              <a:t>RUS	    :</a:t>
            </a:r>
            <a:r>
              <a:rPr lang="en-GB" sz="2400" dirty="0"/>
              <a:t>	</a:t>
            </a:r>
            <a:r>
              <a:rPr lang="ru-RU" sz="2400" dirty="0" smtClean="0"/>
              <a:t>Случаи банкротства, сокращение объемов 			потребления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37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Открытые вопросы</a:t>
            </a:r>
            <a:endParaRPr lang="ru-RU" sz="3200" dirty="0"/>
          </a:p>
        </p:txBody>
      </p:sp>
      <p:sp>
        <p:nvSpPr>
          <p:cNvPr id="7" name="Textplatzhalter 2"/>
          <p:cNvSpPr txBox="1">
            <a:spLocks/>
          </p:cNvSpPr>
          <p:nvPr/>
        </p:nvSpPr>
        <p:spPr>
          <a:xfrm>
            <a:off x="323528" y="1556792"/>
            <a:ext cx="8352928" cy="4392488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defRPr sz="2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2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kern="0" dirty="0" smtClean="0">
                <a:solidFill>
                  <a:srgbClr val="000000"/>
                </a:solidFill>
              </a:rPr>
              <a:t>Избыток предложения на рынках</a:t>
            </a:r>
            <a:endParaRPr lang="de-AT" sz="2800" kern="0" dirty="0" smtClean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AT" sz="2800" kern="0" dirty="0">
              <a:solidFill>
                <a:srgbClr val="000000"/>
              </a:solidFill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800" kern="0" dirty="0" smtClean="0">
                <a:solidFill>
                  <a:srgbClr val="000000"/>
                </a:solidFill>
              </a:rPr>
              <a:t>Увеличение фрахтовых издержек</a:t>
            </a:r>
            <a:r>
              <a:rPr kumimoji="0" lang="de-AT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: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Морской фрахт, Ж/д тариф, </a:t>
            </a:r>
            <a:r>
              <a:rPr kumimoji="0" lang="ru-RU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Автофрахт</a:t>
            </a:r>
            <a:endParaRPr kumimoji="0" lang="de-AT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AT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Повышенные требования клиентов </a:t>
            </a:r>
            <a:r>
              <a:rPr lang="de-AT" sz="2800" kern="0" dirty="0" smtClean="0">
                <a:solidFill>
                  <a:srgbClr val="000000"/>
                </a:solidFill>
              </a:rPr>
              <a:t>: </a:t>
            </a:r>
            <a:r>
              <a:rPr lang="ru-RU" sz="2800" kern="0" dirty="0" smtClean="0">
                <a:solidFill>
                  <a:srgbClr val="000000"/>
                </a:solidFill>
              </a:rPr>
              <a:t>Специальный распил </a:t>
            </a:r>
            <a:r>
              <a:rPr kumimoji="0" lang="de-AT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/</a:t>
            </a:r>
            <a:r>
              <a:rPr kumimoji="0" lang="ru-RU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Гарантия графика поставок</a:t>
            </a:r>
            <a:r>
              <a:rPr kumimoji="0" lang="de-AT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/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Условия оплаты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AT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800" kern="0" dirty="0" smtClean="0">
                <a:solidFill>
                  <a:srgbClr val="000000"/>
                </a:solidFill>
              </a:rPr>
              <a:t>Кредитоспособность</a:t>
            </a:r>
            <a:r>
              <a:rPr kumimoji="0" lang="ru-RU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клиентов под вопросом </a:t>
            </a:r>
            <a:endParaRPr kumimoji="0" lang="de-AT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AT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Verdana" pitchFamily="34" charset="0"/>
              </a:rPr>
              <a:t> </a:t>
            </a:r>
            <a:endParaRPr kumimoji="0" lang="de-AT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67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32817" y="16631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Тактика ведения торговых операций</a:t>
            </a:r>
            <a:r>
              <a:rPr lang="en-US" sz="3200" dirty="0" smtClean="0"/>
              <a:t> </a:t>
            </a:r>
            <a:endParaRPr lang="ru-RU" sz="3200" dirty="0"/>
          </a:p>
        </p:txBody>
      </p:sp>
      <p:sp>
        <p:nvSpPr>
          <p:cNvPr id="4" name="Textplatzhalter 2"/>
          <p:cNvSpPr txBox="1">
            <a:spLocks/>
          </p:cNvSpPr>
          <p:nvPr/>
        </p:nvSpPr>
        <p:spPr>
          <a:xfrm>
            <a:off x="274762" y="1340768"/>
            <a:ext cx="8545710" cy="4968552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defRPr sz="2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2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0">
                <a:solidFill>
                  <a:schemeClr val="tx1"/>
                </a:solidFill>
                <a:latin typeface="Calibri" pitchFamily="34" charset="0"/>
                <a:ea typeface="Verdana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kern="0" noProof="0" dirty="0" smtClean="0">
              <a:solidFill>
                <a:srgbClr val="000000"/>
              </a:solidFill>
            </a:endParaRPr>
          </a:p>
          <a:p>
            <a:pPr lvl="2" indent="-342900">
              <a:buFont typeface="Arial" panose="020B0604020202020204" pitchFamily="34" charset="0"/>
              <a:buChar char="•"/>
              <a:defRPr/>
            </a:pPr>
            <a:r>
              <a:rPr lang="ru-RU" sz="2800" dirty="0" smtClean="0"/>
              <a:t>Постоянная работа на удержание издержек</a:t>
            </a:r>
            <a:endParaRPr lang="en-GB" sz="2800" dirty="0" smtClean="0"/>
          </a:p>
          <a:p>
            <a:pPr lvl="2" indent="-342900">
              <a:buFont typeface="Arial" panose="020B0604020202020204" pitchFamily="34" charset="0"/>
              <a:buChar char="•"/>
              <a:defRPr/>
            </a:pPr>
            <a:endParaRPr lang="en-GB" sz="2800" dirty="0"/>
          </a:p>
          <a:p>
            <a:pPr lvl="2" indent="-342900">
              <a:buFont typeface="Arial" panose="020B0604020202020204" pitchFamily="34" charset="0"/>
              <a:buChar char="•"/>
              <a:defRPr/>
            </a:pPr>
            <a:r>
              <a:rPr lang="ru-RU" sz="2800" dirty="0" smtClean="0"/>
              <a:t>Активная работа в каналах продаж </a:t>
            </a:r>
            <a:r>
              <a:rPr lang="en-GB" sz="2800" dirty="0" smtClean="0"/>
              <a:t> </a:t>
            </a:r>
          </a:p>
          <a:p>
            <a:pPr lvl="3" indent="-342900"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Баланс при ведении торговли между Агентами и прямыми клиентами </a:t>
            </a:r>
            <a:endParaRPr lang="en-GB" sz="2400" dirty="0" smtClean="0"/>
          </a:p>
          <a:p>
            <a:pPr lvl="3" indent="-342900"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Контроль кредитоспособности </a:t>
            </a:r>
            <a:r>
              <a:rPr lang="en-GB" sz="2400" dirty="0" smtClean="0"/>
              <a:t> </a:t>
            </a:r>
            <a:r>
              <a:rPr lang="ru-RU" sz="2400" dirty="0" smtClean="0"/>
              <a:t>клиентуры</a:t>
            </a:r>
            <a:endParaRPr lang="en-GB" sz="2400" dirty="0" smtClean="0"/>
          </a:p>
          <a:p>
            <a:pPr lvl="3" indent="-342900"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Новые регионы</a:t>
            </a:r>
            <a:r>
              <a:rPr lang="en-GB" sz="2400" dirty="0" smtClean="0"/>
              <a:t> / </a:t>
            </a:r>
            <a:r>
              <a:rPr lang="ru-RU" sz="2400" dirty="0" smtClean="0"/>
              <a:t>развитие новых каналов</a:t>
            </a:r>
            <a:r>
              <a:rPr lang="en-GB" sz="2400" dirty="0" smtClean="0"/>
              <a:t> </a:t>
            </a:r>
            <a:endParaRPr lang="en-GB" sz="2800" dirty="0" smtClean="0"/>
          </a:p>
          <a:p>
            <a:pPr lvl="2" indent="-342900">
              <a:buFont typeface="Arial" panose="020B0604020202020204" pitchFamily="34" charset="0"/>
              <a:buChar char="•"/>
              <a:defRPr/>
            </a:pPr>
            <a:endParaRPr lang="en-GB" sz="2800" dirty="0" smtClean="0"/>
          </a:p>
          <a:p>
            <a:pPr lvl="2" indent="-342900">
              <a:buFont typeface="Arial" panose="020B0604020202020204" pitchFamily="34" charset="0"/>
              <a:buChar char="•"/>
              <a:defRPr/>
            </a:pPr>
            <a:r>
              <a:rPr lang="ru-RU" sz="2800" dirty="0" smtClean="0"/>
              <a:t>Прибыльное распределение объемов продаж </a:t>
            </a:r>
            <a:endParaRPr lang="en-GB" sz="2600" dirty="0" smtClean="0"/>
          </a:p>
          <a:p>
            <a:pPr lvl="2" indent="-342900">
              <a:buFont typeface="Arial" panose="020B0604020202020204" pitchFamily="34" charset="0"/>
              <a:buChar char="•"/>
              <a:defRPr/>
            </a:pPr>
            <a:endParaRPr lang="en-GB" sz="2800" dirty="0" smtClean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/>
              <a:t> 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6694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119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Торговля пиломатериалами 2015 Взгляд из ММ-Ефимовский, Россия</vt:lpstr>
      <vt:lpstr>Динамика колебаний валют KZT , AZN</vt:lpstr>
      <vt:lpstr>Динамика колебаний валют CNY , EGP</vt:lpstr>
      <vt:lpstr>PowerPoint Presentation</vt:lpstr>
      <vt:lpstr>Ситуация на рынках продаж  Asia &amp; Pacific</vt:lpstr>
      <vt:lpstr>Ситуация на рынках продаж  MENA</vt:lpstr>
      <vt:lpstr>Ситуация на рынках продаж Baltics &amp; Russia</vt:lpstr>
      <vt:lpstr>Открытые вопросы</vt:lpstr>
      <vt:lpstr>Тактика ведения торговых операций </vt:lpstr>
    </vt:vector>
  </TitlesOfParts>
  <Company>Mayr-Melnhof Holz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Starkov Pavel</dc:creator>
  <cp:lastModifiedBy>Starkov Pavel</cp:lastModifiedBy>
  <cp:revision>37</cp:revision>
  <dcterms:created xsi:type="dcterms:W3CDTF">2015-09-12T18:54:26Z</dcterms:created>
  <dcterms:modified xsi:type="dcterms:W3CDTF">2015-09-29T05:42:28Z</dcterms:modified>
</cp:coreProperties>
</file>